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67" r:id="rId3"/>
    <p:sldId id="268" r:id="rId4"/>
    <p:sldId id="269" r:id="rId5"/>
    <p:sldId id="270" r:id="rId6"/>
    <p:sldId id="389" r:id="rId7"/>
    <p:sldId id="258" r:id="rId8"/>
    <p:sldId id="257" r:id="rId9"/>
    <p:sldId id="259" r:id="rId10"/>
    <p:sldId id="264" r:id="rId11"/>
    <p:sldId id="265" r:id="rId12"/>
    <p:sldId id="266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260" r:id="rId22"/>
    <p:sldId id="261" r:id="rId23"/>
    <p:sldId id="262" r:id="rId24"/>
    <p:sldId id="263" r:id="rId25"/>
    <p:sldId id="399" r:id="rId26"/>
    <p:sldId id="400" r:id="rId27"/>
    <p:sldId id="401" r:id="rId28"/>
    <p:sldId id="402" r:id="rId29"/>
    <p:sldId id="403" r:id="rId30"/>
    <p:sldId id="39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4672"/>
  </p:normalViewPr>
  <p:slideViewPr>
    <p:cSldViewPr snapToGrid="0" snapToObjects="1">
      <p:cViewPr varScale="1">
        <p:scale>
          <a:sx n="111" d="100"/>
          <a:sy n="111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2BC7B-A640-D44D-8512-5606945D4768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CF5E6-0202-C844-BCA0-C8871E59F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8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9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2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1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0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0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6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5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7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Fuel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9F21-8F62-194F-A861-D58DCBF1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41F94-D995-174B-9ED1-475DD0CD4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1510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Good!</a:t>
            </a:r>
          </a:p>
          <a:p>
            <a:pPr lvl="1"/>
            <a:r>
              <a:rPr lang="en-US" dirty="0"/>
              <a:t>Very high melting point, about 2800 C</a:t>
            </a:r>
          </a:p>
          <a:p>
            <a:pPr lvl="1"/>
            <a:r>
              <a:rPr lang="en-US" dirty="0"/>
              <a:t>Maintains a stable fluorite phase up to melting</a:t>
            </a:r>
          </a:p>
          <a:p>
            <a:pPr lvl="1"/>
            <a:r>
              <a:rPr lang="en-US" dirty="0"/>
              <a:t>Very compatible with Zircaloy clad (no interaction zones forming/no FCCI)</a:t>
            </a:r>
          </a:p>
          <a:p>
            <a:pPr lvl="1"/>
            <a:r>
              <a:rPr lang="en-US" dirty="0"/>
              <a:t>Relative stability in water</a:t>
            </a:r>
          </a:p>
          <a:p>
            <a:pPr lvl="1"/>
            <a:r>
              <a:rPr lang="en-US" dirty="0"/>
              <a:t>Reasonably radiation resistant</a:t>
            </a:r>
          </a:p>
          <a:p>
            <a:pPr lvl="2"/>
            <a:r>
              <a:rPr lang="en-US" dirty="0"/>
              <a:t>no amorphization</a:t>
            </a:r>
          </a:p>
          <a:p>
            <a:pPr lvl="2"/>
            <a:r>
              <a:rPr lang="en-US" dirty="0"/>
              <a:t>Can incorporate a large number of fission products as substitutional defects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40788-4A81-EE45-8978-D3CB5C76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52" y="2365104"/>
            <a:ext cx="3834182" cy="33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0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6C71-D686-D44F-BBA9-65AD4EED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95844-F1C0-2741-B369-5DB69438B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769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Bad!</a:t>
            </a:r>
          </a:p>
          <a:p>
            <a:pPr lvl="1"/>
            <a:r>
              <a:rPr lang="en-US" dirty="0"/>
              <a:t>Brittle</a:t>
            </a:r>
          </a:p>
          <a:p>
            <a:pPr lvl="2"/>
            <a:r>
              <a:rPr lang="en-US" dirty="0"/>
              <a:t>thermal stress fractures, fragmentation</a:t>
            </a:r>
          </a:p>
          <a:p>
            <a:pPr lvl="1"/>
            <a:r>
              <a:rPr lang="en-US" dirty="0"/>
              <a:t>Poor thermal conductivity</a:t>
            </a:r>
          </a:p>
          <a:p>
            <a:pPr lvl="1"/>
            <a:r>
              <a:rPr lang="en-US" dirty="0"/>
              <a:t>Properties very sensitive to stoichiometry</a:t>
            </a:r>
          </a:p>
          <a:p>
            <a:pPr lvl="1"/>
            <a:r>
              <a:rPr lang="en-US" dirty="0"/>
              <a:t>Limited linear heating rates</a:t>
            </a:r>
          </a:p>
          <a:p>
            <a:pPr lvl="1"/>
            <a:r>
              <a:rPr lang="en-US" dirty="0"/>
              <a:t>Non-negligible thermal expansion/swelling</a:t>
            </a:r>
          </a:p>
          <a:p>
            <a:pPr lvl="1"/>
            <a:r>
              <a:rPr lang="en-US" dirty="0"/>
              <a:t>Higher stored thermal energy than other fuel materials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A7D4D-174C-FE4A-9EED-DE1C808CAB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868" y="4143330"/>
            <a:ext cx="3613463" cy="2636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3895D-C641-454B-9C13-B184B865A3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674" y="1658512"/>
            <a:ext cx="2621849" cy="248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0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820E-3C34-EC4C-AE1F-C17AF47B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2DA05-8F21-DE41-B23A-EC60CAED5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67450" cy="3965670"/>
          </a:xfrm>
        </p:spPr>
        <p:txBody>
          <a:bodyPr/>
          <a:lstStyle/>
          <a:p>
            <a:r>
              <a:rPr lang="en-US" dirty="0"/>
              <a:t>Critical Phenomena</a:t>
            </a:r>
          </a:p>
          <a:p>
            <a:pPr lvl="1"/>
            <a:r>
              <a:rPr lang="en-US" dirty="0"/>
              <a:t>Thermal conductivity (and degradation)</a:t>
            </a:r>
          </a:p>
          <a:p>
            <a:pPr lvl="1"/>
            <a:r>
              <a:rPr lang="en-US" dirty="0"/>
              <a:t>Fission gas release, leading to pressure increase inside the cladding</a:t>
            </a:r>
          </a:p>
          <a:p>
            <a:pPr lvl="1"/>
            <a:r>
              <a:rPr lang="en-US" dirty="0"/>
              <a:t>Fuel fragmentation and relocation under transients</a:t>
            </a:r>
          </a:p>
          <a:p>
            <a:pPr lvl="1"/>
            <a:r>
              <a:rPr lang="en-US" dirty="0"/>
              <a:t>Bambooing creating stress concentrations</a:t>
            </a:r>
          </a:p>
          <a:p>
            <a:r>
              <a:rPr lang="en-US" dirty="0"/>
              <a:t>All 98 operational reactors in US utilize UO2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7EA13-2CDA-5A47-BC29-4BBD0C9388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693" y="4628045"/>
            <a:ext cx="3867307" cy="197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82F96F-E077-2F47-8755-0AD875ACE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48" y="1831257"/>
            <a:ext cx="4089952" cy="25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3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1B0D-4FC0-2246-9A96-9667E7F1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Oxides (MOX)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242F-2E0F-304D-A84A-EAEAEB88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7925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1F1C8-3225-5544-8E83-6CC36F4619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379" y="2240069"/>
            <a:ext cx="3615371" cy="360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08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Kept the acronym, changed the concept</a:t>
            </a:r>
          </a:p>
          <a:p>
            <a:r>
              <a:rPr lang="en-US" dirty="0" err="1"/>
              <a:t>USi</a:t>
            </a:r>
            <a:r>
              <a:rPr lang="en-US" dirty="0"/>
              <a:t> fuels (U3Si2)</a:t>
            </a:r>
          </a:p>
          <a:p>
            <a:pPr lvl="1"/>
            <a:r>
              <a:rPr lang="en-US" dirty="0"/>
              <a:t>A metal-</a:t>
            </a:r>
            <a:r>
              <a:rPr lang="en-US" dirty="0" err="1"/>
              <a:t>ish</a:t>
            </a:r>
            <a:r>
              <a:rPr lang="en-US" dirty="0"/>
              <a:t> compound, with higher thermal conductivity, higher uranium density</a:t>
            </a:r>
          </a:p>
          <a:p>
            <a:pPr lvl="1"/>
            <a:r>
              <a:rPr lang="en-US" dirty="0"/>
              <a:t>Complex crystal structure (10 atoms unit cell) with effectively two sub-lattices</a:t>
            </a:r>
          </a:p>
          <a:p>
            <a:pPr lvl="1"/>
            <a:r>
              <a:rPr lang="en-US" dirty="0" err="1"/>
              <a:t>Amorphizes</a:t>
            </a:r>
            <a:r>
              <a:rPr lang="en-US" dirty="0"/>
              <a:t> at low temperatures</a:t>
            </a:r>
          </a:p>
          <a:p>
            <a:pPr lvl="1"/>
            <a:r>
              <a:rPr lang="en-US" dirty="0"/>
              <a:t>Poor oxidation resistance</a:t>
            </a:r>
          </a:p>
          <a:p>
            <a:pPr lvl="1"/>
            <a:r>
              <a:rPr lang="en-US" dirty="0"/>
              <a:t>Will require improved cladding, liners/coatings or fuel dopants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6678D-78B0-4C47-B351-F91DE94A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"/>
          <a:stretch/>
        </p:blipFill>
        <p:spPr>
          <a:xfrm>
            <a:off x="6794339" y="4571184"/>
            <a:ext cx="4788061" cy="2068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15A07-70F6-D14D-8E2C-4C8BF9452E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922" y="1794881"/>
            <a:ext cx="2074777" cy="26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1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B2849-B904-BD41-BAF4-C9CD1AC8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9" y="4062287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5F25F-7A3F-774A-BCF4-BFAC664C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407567" y="1746722"/>
            <a:ext cx="1810080" cy="25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3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625" y="3233163"/>
            <a:ext cx="2174317" cy="231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15025" cy="3965670"/>
          </a:xfrm>
        </p:spPr>
        <p:txBody>
          <a:bodyPr/>
          <a:lstStyle/>
          <a:p>
            <a:r>
              <a:rPr lang="en-US" dirty="0"/>
              <a:t>Utilized in sodium cooled fast reactors (SFRs)</a:t>
            </a:r>
          </a:p>
          <a:p>
            <a:pPr lvl="1"/>
            <a:r>
              <a:rPr lang="en-US" dirty="0"/>
              <a:t>EBR I, EBR II</a:t>
            </a:r>
          </a:p>
          <a:p>
            <a:r>
              <a:rPr lang="en-US" dirty="0"/>
              <a:t>Varied crystal structure and compositional environment</a:t>
            </a:r>
          </a:p>
          <a:p>
            <a:r>
              <a:rPr lang="en-US" dirty="0"/>
              <a:t>Easily alloyed with Pu, minor actinides (MA)</a:t>
            </a:r>
          </a:p>
          <a:p>
            <a:r>
              <a:rPr lang="en-US" dirty="0"/>
              <a:t>Can function as a breeder/burner fuel</a:t>
            </a:r>
          </a:p>
          <a:p>
            <a:r>
              <a:rPr lang="en-US" dirty="0"/>
              <a:t>Sodium coolant</a:t>
            </a:r>
          </a:p>
          <a:p>
            <a:r>
              <a:rPr lang="en-US" dirty="0"/>
              <a:t>Fe-based cladding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95" y="2991331"/>
            <a:ext cx="3580060" cy="25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96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C852-C49D-0E41-A3E4-C0C67F2D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49CF-DCA8-654A-B57E-41B44FDA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/>
          <a:lstStyle/>
          <a:p>
            <a:r>
              <a:rPr lang="en-US" dirty="0"/>
              <a:t>Alloy metallic U with </a:t>
            </a:r>
            <a:r>
              <a:rPr lang="en-US" dirty="0" err="1"/>
              <a:t>Zr</a:t>
            </a:r>
            <a:r>
              <a:rPr lang="en-US" dirty="0"/>
              <a:t> to increase the melting point and to stabilize the high temperature body-centered cubic phase</a:t>
            </a:r>
          </a:p>
          <a:p>
            <a:r>
              <a:rPr lang="en-US" dirty="0"/>
              <a:t>Interesting phenomena</a:t>
            </a:r>
          </a:p>
          <a:p>
            <a:pPr lvl="1"/>
            <a:r>
              <a:rPr lang="en-US" dirty="0"/>
              <a:t>30-50% swelling</a:t>
            </a:r>
          </a:p>
          <a:p>
            <a:pPr lvl="1"/>
            <a:r>
              <a:rPr lang="en-US" dirty="0"/>
              <a:t>Constituent redistribution</a:t>
            </a:r>
          </a:p>
          <a:p>
            <a:pPr lvl="1"/>
            <a:r>
              <a:rPr lang="en-US" dirty="0"/>
              <a:t>Alpha tearing</a:t>
            </a:r>
          </a:p>
          <a:p>
            <a:pPr lvl="1"/>
            <a:r>
              <a:rPr lang="en-US" dirty="0"/>
              <a:t>FCCI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48FFA-65BB-AC44-8AC8-2BB2F5FD9B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905" y="3799128"/>
            <a:ext cx="2683238" cy="2705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1D2E1-756D-1947-B4C3-8899476C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87" y="2571510"/>
            <a:ext cx="3432263" cy="258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57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FB4F-955C-7F45-8611-BF2897A6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505F-BA85-EC43-9ACD-46B58CBE7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53075" cy="3965670"/>
          </a:xfrm>
        </p:spPr>
        <p:txBody>
          <a:bodyPr/>
          <a:lstStyle/>
          <a:p>
            <a:r>
              <a:rPr lang="en-US" dirty="0"/>
              <a:t>Good!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Stability to high burnups (&gt; 20%)</a:t>
            </a:r>
          </a:p>
          <a:p>
            <a:pPr lvl="1"/>
            <a:r>
              <a:rPr lang="en-US" dirty="0"/>
              <a:t>Flexible composition</a:t>
            </a:r>
          </a:p>
          <a:p>
            <a:pPr lvl="1"/>
            <a:r>
              <a:rPr lang="en-US" dirty="0"/>
              <a:t>Inherent safety- negative reactivity feedback</a:t>
            </a:r>
          </a:p>
          <a:p>
            <a:pPr lvl="1"/>
            <a:r>
              <a:rPr lang="en-US" dirty="0"/>
              <a:t>Good compatibility with Na coolant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AA3B4-0210-5241-99B3-D32A3A6317AB}"/>
              </a:ext>
            </a:extLst>
          </p:cNvPr>
          <p:cNvSpPr txBox="1">
            <a:spLocks/>
          </p:cNvSpPr>
          <p:nvPr/>
        </p:nvSpPr>
        <p:spPr bwMode="auto">
          <a:xfrm>
            <a:off x="6029325" y="2160495"/>
            <a:ext cx="555307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Bad!</a:t>
            </a:r>
          </a:p>
          <a:p>
            <a:pPr lvl="1"/>
            <a:r>
              <a:rPr lang="en-US" dirty="0"/>
              <a:t>Low melting point</a:t>
            </a:r>
          </a:p>
          <a:p>
            <a:pPr lvl="1"/>
            <a:r>
              <a:rPr lang="en-US" dirty="0"/>
              <a:t>Dramatic fuel swelling that must be accounted for</a:t>
            </a:r>
          </a:p>
          <a:p>
            <a:pPr lvl="1"/>
            <a:r>
              <a:rPr lang="en-US" dirty="0"/>
              <a:t>Incredibly complex microstructures/unpredictable behavior</a:t>
            </a:r>
          </a:p>
          <a:p>
            <a:pPr lvl="1"/>
            <a:r>
              <a:rPr lang="en-US" dirty="0"/>
              <a:t>Fuel-Clad Chemical Interaction</a:t>
            </a:r>
          </a:p>
          <a:p>
            <a:pPr lvl="1"/>
            <a:r>
              <a:rPr lang="en-US" dirty="0"/>
              <a:t>Very easily oxidized</a:t>
            </a:r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066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51769" cy="3965670"/>
          </a:xfrm>
        </p:spPr>
        <p:txBody>
          <a:bodyPr/>
          <a:lstStyle/>
          <a:p>
            <a:r>
              <a:rPr lang="en-US" dirty="0"/>
              <a:t>New fuel being qualified for research reactors</a:t>
            </a:r>
          </a:p>
          <a:p>
            <a:r>
              <a:rPr lang="en-US" dirty="0"/>
              <a:t>Fuel foil, with </a:t>
            </a:r>
            <a:r>
              <a:rPr lang="en-US" dirty="0" err="1"/>
              <a:t>Zr</a:t>
            </a:r>
            <a:r>
              <a:rPr lang="en-US" dirty="0"/>
              <a:t> diffusion barrier, Al cladding</a:t>
            </a:r>
          </a:p>
          <a:p>
            <a:r>
              <a:rPr lang="en-US" dirty="0"/>
              <a:t>Will be utilized in ATR, NBSR, MITR, MURR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5C73567-5D38-7D47-AE86-C39E0AABF9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372" y="4248555"/>
            <a:ext cx="3059327" cy="228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762" y="5269799"/>
            <a:ext cx="2514600" cy="100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7C28A-119C-004D-AC90-D4DF45632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430" y="1858523"/>
            <a:ext cx="27178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9D51-BEC7-0E40-887D-2D6975C3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155D7-5F62-8E42-9CD6-D180B9ED9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10200" cy="3965670"/>
          </a:xfrm>
        </p:spPr>
        <p:txBody>
          <a:bodyPr/>
          <a:lstStyle/>
          <a:p>
            <a:r>
              <a:rPr lang="en-US" dirty="0"/>
              <a:t>Fuel functions as a heat source, generating heat that is transferred to a coolant, which transfers heat through external loops, heat exchangers, etc., to run a generator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18095-CF6A-1A4C-B872-8690683B7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025" y="2433288"/>
            <a:ext cx="3778378" cy="34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7209-BA9D-FD4E-98F2-AE19D640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ABE9A-DC71-8C4D-940A-9F0AA679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6375" cy="3965670"/>
          </a:xfrm>
        </p:spPr>
        <p:txBody>
          <a:bodyPr/>
          <a:lstStyle/>
          <a:p>
            <a:r>
              <a:rPr lang="en-US" dirty="0"/>
              <a:t>Microstructural phenomena of interest:</a:t>
            </a:r>
          </a:p>
          <a:p>
            <a:pPr lvl="1"/>
            <a:r>
              <a:rPr lang="en-US" dirty="0"/>
              <a:t>Decomposition</a:t>
            </a:r>
          </a:p>
          <a:p>
            <a:pPr lvl="1"/>
            <a:r>
              <a:rPr lang="en-US" dirty="0"/>
              <a:t>Fission Gas Superlattice</a:t>
            </a:r>
          </a:p>
          <a:p>
            <a:pPr lvl="1"/>
            <a:r>
              <a:rPr lang="en-US" dirty="0"/>
              <a:t>Recrystallization</a:t>
            </a:r>
          </a:p>
          <a:p>
            <a:pPr lvl="1"/>
            <a:r>
              <a:rPr lang="en-US" dirty="0"/>
              <a:t>Inter-diffusion region</a:t>
            </a:r>
          </a:p>
          <a:p>
            <a:pPr lvl="1"/>
            <a:r>
              <a:rPr lang="en-US" dirty="0"/>
              <a:t>Carbides</a:t>
            </a:r>
          </a:p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2370C1E-2CB4-A243-975D-8D315D8DA3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6474" y="2151002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0C85F33-6318-5749-AB46-0D6EAD353D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5" r="-710"/>
          <a:stretch/>
        </p:blipFill>
        <p:spPr bwMode="auto">
          <a:xfrm>
            <a:off x="5545583" y="2291452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2717C-4CE9-3342-B3FA-B093270D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824" y="46300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EE77D-736A-8845-9C31-A719BF6305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5130" y="4419756"/>
            <a:ext cx="2146853" cy="20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43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9477" cy="3965670"/>
          </a:xfrm>
        </p:spPr>
        <p:txBody>
          <a:bodyPr/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532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 flipV="1">
            <a:off x="3868615" y="3790680"/>
            <a:ext cx="5160898" cy="254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 flipV="1">
            <a:off x="2637692" y="4298350"/>
            <a:ext cx="6002715" cy="211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 flipV="1">
            <a:off x="5623077" y="4603150"/>
            <a:ext cx="3406436" cy="390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5650883" y="4806022"/>
            <a:ext cx="3529543" cy="604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 flipV="1">
            <a:off x="5650883" y="4831405"/>
            <a:ext cx="4040111" cy="1035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537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F99F-02B1-F34D-9604-A2992A00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8F79-A83A-B947-A1A3-EE51B75B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8400" cy="3965670"/>
          </a:xfrm>
        </p:spPr>
        <p:txBody>
          <a:bodyPr/>
          <a:lstStyle/>
          <a:p>
            <a:r>
              <a:rPr lang="en-US" dirty="0"/>
              <a:t>Can appear as UC, U</a:t>
            </a:r>
            <a:r>
              <a:rPr lang="en-US" baseline="-25000" dirty="0"/>
              <a:t>2</a:t>
            </a:r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or UC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Rapidly corrodes in water</a:t>
            </a:r>
          </a:p>
          <a:p>
            <a:pPr lvl="1"/>
            <a:r>
              <a:rPr lang="en-US" dirty="0"/>
              <a:t>Reacts with some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B952D-C77C-904A-92BE-0A574949AA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7651" y="1968501"/>
            <a:ext cx="3841884" cy="46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32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89D4-557F-1342-A71B-55ACCA14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847F-1870-3A46-B2C3-251A41AA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741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24596-973C-8E4E-8717-E1FAFD4AC4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518" y="2160495"/>
            <a:ext cx="3399107" cy="2636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3FE27-3753-F243-A03A-DBD00F5BA0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156" y="5044281"/>
            <a:ext cx="2843784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98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EB45-5CF2-244D-AEAD-3F50A5A8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A46FA-D87C-6A4E-9305-7ED7C19A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38092" cy="3965670"/>
          </a:xfrm>
        </p:spPr>
        <p:txBody>
          <a:bodyPr/>
          <a:lstStyle/>
          <a:p>
            <a:r>
              <a:rPr lang="en-US" dirty="0"/>
              <a:t>Each individual pebble acts as its own containment, and allows fuels to go to much higher burnups and higher temperatures than UO2</a:t>
            </a:r>
          </a:p>
          <a:p>
            <a:r>
              <a:rPr lang="en-US" dirty="0"/>
              <a:t>Highly reliant on accurate fabrication processes that create high integrity, uniform layers and spherical particles</a:t>
            </a:r>
          </a:p>
          <a:p>
            <a:r>
              <a:rPr lang="en-US" dirty="0"/>
              <a:t>Integrity of the </a:t>
            </a:r>
            <a:r>
              <a:rPr lang="en-US" dirty="0" err="1"/>
              <a:t>SiC</a:t>
            </a:r>
            <a:r>
              <a:rPr lang="en-US" dirty="0"/>
              <a:t> is key for fission product retention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C27B3-B354-6042-9265-FBD4B06C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478" y="1303527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3BA6B-C919-9640-87F8-0EB77F644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478" y="4025871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51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E53F-6EB2-8A4A-B245-44455CA9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– Lead Cooled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8062-8983-D04C-9537-A68D62D9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59569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Can appear as UN, U</a:t>
            </a:r>
            <a:r>
              <a:rPr lang="en-US" baseline="-25000" dirty="0"/>
              <a:t>2</a:t>
            </a:r>
            <a:r>
              <a:rPr lang="en-US" dirty="0"/>
              <a:t>N</a:t>
            </a:r>
            <a:r>
              <a:rPr lang="en-US" baseline="-25000" dirty="0"/>
              <a:t>3</a:t>
            </a:r>
            <a:r>
              <a:rPr lang="en-US" dirty="0"/>
              <a:t>, or UN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Corrodes in water</a:t>
            </a:r>
          </a:p>
          <a:p>
            <a:pPr lvl="1"/>
            <a:r>
              <a:rPr lang="en-US" dirty="0"/>
              <a:t>Reacts with some cladding</a:t>
            </a:r>
          </a:p>
          <a:p>
            <a:pPr lvl="1"/>
            <a:r>
              <a:rPr lang="en-US" dirty="0"/>
              <a:t>Difficult to manufacture</a:t>
            </a:r>
          </a:p>
          <a:p>
            <a:pPr lvl="1"/>
            <a:r>
              <a:rPr lang="en-US" dirty="0"/>
              <a:t>Requires N-enrichment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16D6A-B81F-724B-8B0C-2A7656DE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29" y="2160495"/>
            <a:ext cx="3633154" cy="306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A954D-90D2-584D-8937-1DAFCF988F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173" y="2160495"/>
            <a:ext cx="2676156" cy="350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47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E8B2-A608-F245-8073-707F1FA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31169" cy="3965670"/>
          </a:xfrm>
        </p:spPr>
        <p:txBody>
          <a:bodyPr/>
          <a:lstStyle/>
          <a:p>
            <a:r>
              <a:rPr lang="en-US" dirty="0"/>
              <a:t>Lightbridge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Zr</a:t>
            </a:r>
            <a:r>
              <a:rPr lang="en-US" dirty="0"/>
              <a:t> content UZr alloy</a:t>
            </a:r>
          </a:p>
          <a:p>
            <a:pPr lvl="1"/>
            <a:r>
              <a:rPr lang="en-US" dirty="0"/>
              <a:t>Cruciform geometry fuel rods, combined into fuel elements</a:t>
            </a:r>
          </a:p>
          <a:p>
            <a:r>
              <a:rPr lang="en-US" dirty="0"/>
              <a:t>Kairos</a:t>
            </a:r>
          </a:p>
          <a:p>
            <a:pPr lvl="1"/>
            <a:r>
              <a:rPr lang="en-US" dirty="0"/>
              <a:t>TRISO particle compacts with low density core</a:t>
            </a:r>
          </a:p>
          <a:p>
            <a:pPr lvl="1"/>
            <a:r>
              <a:rPr lang="en-US" dirty="0"/>
              <a:t>Float in molten salt coolant for online refueling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3960591"/>
            <a:ext cx="3927123" cy="2165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1771868"/>
            <a:ext cx="3761684" cy="18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69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0231-99B7-0847-84E3-757BA93DB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0DA4D-BC57-8043-875F-AE6C24C56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02923" cy="3965670"/>
          </a:xfrm>
        </p:spPr>
        <p:txBody>
          <a:bodyPr/>
          <a:lstStyle/>
          <a:p>
            <a:r>
              <a:rPr lang="en-US" dirty="0"/>
              <a:t>NASA/LANL</a:t>
            </a:r>
          </a:p>
          <a:p>
            <a:pPr lvl="1"/>
            <a:r>
              <a:rPr lang="en-US" dirty="0"/>
              <a:t>UMo fuel for space reactors: KRUSTY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Stable Salt Reactor (SSR)</a:t>
            </a:r>
          </a:p>
          <a:p>
            <a:pPr lvl="1"/>
            <a:r>
              <a:rPr lang="en-US" dirty="0"/>
              <a:t>Dissolved molten salt fuel</a:t>
            </a:r>
          </a:p>
          <a:p>
            <a:pPr lvl="1"/>
            <a:r>
              <a:rPr lang="en-US" dirty="0" err="1"/>
              <a:t>NaCl</a:t>
            </a:r>
            <a:r>
              <a:rPr lang="en-US" dirty="0"/>
              <a:t>-U-Pu-stuff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C3A71-BF22-1B48-A1BE-9B4AF317D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802" y="1815062"/>
            <a:ext cx="3228230" cy="2196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145E92-20CF-B547-926F-30E9F0EB46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6617" y="4011317"/>
            <a:ext cx="3566600" cy="24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47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1C09-3D7D-0E4C-A886-D499711D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F0CF3C-DF8D-1D4A-B6B8-2516535A41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3936" y="2495019"/>
          <a:ext cx="8609264" cy="31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UZr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UO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</a:t>
                      </a:r>
                      <a:r>
                        <a:rPr lang="en-US" sz="1400" i="1" baseline="-25000" dirty="0"/>
                        <a:t>3</a:t>
                      </a:r>
                      <a:r>
                        <a:rPr lang="en-US" sz="1400" i="1" dirty="0"/>
                        <a:t>Si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Corrosion resistance in 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Compatibility</a:t>
                      </a:r>
                      <a:r>
                        <a:rPr lang="en-US" sz="1400" baseline="0" dirty="0"/>
                        <a:t> with clad materials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Reacts with normal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clad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Phase change at 665 and 770 °C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Uranium (metal) density (g/cm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12.97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13.52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Melting point 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conductivity (W/m-K)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38 at 430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 at 1000°C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25 at 500°C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20 at 750°C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23</a:t>
                      </a:r>
                      <a:r>
                        <a:rPr lang="en-US" sz="1400" baseline="0" dirty="0">
                          <a:solidFill>
                            <a:srgbClr val="008000"/>
                          </a:solidFill>
                        </a:rPr>
                        <a:t> at 773°C</a:t>
                      </a:r>
                      <a:endParaRPr 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893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0C73-E050-D84C-9038-0BA95F49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35AE-102C-6D4A-9A2A-9B6F0A00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31877" cy="3965670"/>
          </a:xfrm>
        </p:spPr>
        <p:txBody>
          <a:bodyPr/>
          <a:lstStyle/>
          <a:p>
            <a:r>
              <a:rPr lang="en-US" dirty="0"/>
              <a:t>There exist a number of nuclear fuels in different stages of utilization and development</a:t>
            </a:r>
          </a:p>
          <a:p>
            <a:r>
              <a:rPr lang="en-US" dirty="0"/>
              <a:t>Each reactor design or application has individual needs, and no one fuel is one size fits all</a:t>
            </a:r>
          </a:p>
          <a:p>
            <a:r>
              <a:rPr lang="en-US" dirty="0"/>
              <a:t>Need to balance safety, performance (normal, off-normal, extended), manufacturability, processing, waste, etc.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03A0D-B5E6-3B42-B4ED-5B8EBAB1BD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1968501"/>
            <a:ext cx="3619166" cy="236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87E01-5817-7541-9907-F1AB09741B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4441174"/>
            <a:ext cx="3611358" cy="20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54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B4D6-D9AB-2A49-B584-9CBBDB31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limited to select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ECE69-4649-6F4A-8A19-4AFFF9797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fissionable nuclide </a:t>
            </a:r>
            <a:r>
              <a:rPr lang="en-US" dirty="0"/>
              <a:t>is capable of undergoing fission (even with a low probability) after capturing a high energy neutron</a:t>
            </a:r>
          </a:p>
          <a:p>
            <a:r>
              <a:rPr lang="en-US" dirty="0"/>
              <a:t>A </a:t>
            </a:r>
            <a:r>
              <a:rPr lang="en-US" b="1" dirty="0"/>
              <a:t>fissile nuclide </a:t>
            </a:r>
            <a:r>
              <a:rPr lang="en-US" dirty="0"/>
              <a:t>is capable of sustaining a nuclear fission chain reaction with neutrons of any energy</a:t>
            </a:r>
          </a:p>
          <a:p>
            <a:r>
              <a:rPr lang="en-US" dirty="0"/>
              <a:t>A f</a:t>
            </a:r>
            <a:r>
              <a:rPr lang="en-US" b="1" dirty="0"/>
              <a:t>ertile material</a:t>
            </a:r>
            <a:r>
              <a:rPr lang="en-US" dirty="0"/>
              <a:t> is a material that, although not itself fissionable, can be converted into a fissile nuclide by neutron absorption and subsequent nuclei conversions.</a:t>
            </a:r>
          </a:p>
          <a:p>
            <a:endParaRPr lang="en-US" dirty="0"/>
          </a:p>
          <a:p>
            <a:r>
              <a:rPr lang="en-US" dirty="0"/>
              <a:t>The Ronen </a:t>
            </a:r>
            <a:r>
              <a:rPr lang="en-US" b="1" dirty="0"/>
              <a:t>fissile rule </a:t>
            </a:r>
            <a:r>
              <a:rPr lang="en-US" dirty="0"/>
              <a:t>states that for a heavy element with 90 ≤ Z ≤ 100, its isotopes with neutrons (A-Z) = 2 × Z – N, where N = 43 ±2 are fissile (with some exceptions)</a:t>
            </a:r>
          </a:p>
        </p:txBody>
      </p:sp>
    </p:spTree>
    <p:extLst>
      <p:ext uri="{BB962C8B-B14F-4D97-AF65-F5344CB8AC3E}">
        <p14:creationId xmlns:p14="http://schemas.microsoft.com/office/powerpoint/2010/main" val="2348093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7585-C4F2-B441-8C34-21A58679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Questions/Comments/Summary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BCEA8-5D90-7946-B0F2-CF4CB25D4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purpose of fuel is heat source</a:t>
            </a:r>
          </a:p>
          <a:p>
            <a:r>
              <a:rPr lang="en-US" dirty="0"/>
              <a:t>Uranium is most viable candidate for nuclear fuel materials</a:t>
            </a:r>
          </a:p>
          <a:p>
            <a:r>
              <a:rPr lang="en-US" dirty="0"/>
              <a:t>Uranium is combined with O, C, N, transition metals for a variety of fuel types</a:t>
            </a:r>
          </a:p>
          <a:p>
            <a:r>
              <a:rPr lang="en-US" dirty="0"/>
              <a:t>UO2: ceramic, commercial reactor fuel, light water reactors</a:t>
            </a:r>
          </a:p>
          <a:p>
            <a:r>
              <a:rPr lang="en-US" dirty="0"/>
              <a:t>ATF: U3Si2 and Cr-doped UO2</a:t>
            </a:r>
          </a:p>
          <a:p>
            <a:r>
              <a:rPr lang="en-US" dirty="0"/>
              <a:t>UZr: fast reactor fuel</a:t>
            </a:r>
          </a:p>
          <a:p>
            <a:r>
              <a:rPr lang="en-US" dirty="0"/>
              <a:t>UMo: research reactor fuel</a:t>
            </a:r>
          </a:p>
          <a:p>
            <a:r>
              <a:rPr lang="en-US" dirty="0"/>
              <a:t>UC/UCO: high temperature gas reactors</a:t>
            </a:r>
          </a:p>
        </p:txBody>
      </p:sp>
    </p:spTree>
    <p:extLst>
      <p:ext uri="{BB962C8B-B14F-4D97-AF65-F5344CB8AC3E}">
        <p14:creationId xmlns:p14="http://schemas.microsoft.com/office/powerpoint/2010/main" val="3210339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CA73-C4FD-664E-A0EE-B491A86E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fuel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D101D-5EC7-F34D-AC12-C035584D9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heavy elements with 90 ≤ Z ≤ 100</a:t>
            </a:r>
          </a:p>
          <a:p>
            <a:pPr lvl="1"/>
            <a:r>
              <a:rPr lang="en-US" dirty="0"/>
              <a:t>Thorium (Th), Protactinium (Pa), Uranium (U), Neptunium (Np), Plutonium (Pu), Americium (Am), Curium (Cm), Berkelium (Bk), Californium (</a:t>
            </a:r>
            <a:r>
              <a:rPr lang="en-US" dirty="0" err="1"/>
              <a:t>Cf</a:t>
            </a:r>
            <a:r>
              <a:rPr lang="en-US" dirty="0"/>
              <a:t>), Einsteinium (</a:t>
            </a:r>
            <a:r>
              <a:rPr lang="en-US" dirty="0" err="1"/>
              <a:t>Es</a:t>
            </a:r>
            <a:r>
              <a:rPr lang="en-US" dirty="0"/>
              <a:t>) and Fermium (</a:t>
            </a:r>
            <a:r>
              <a:rPr lang="en-US" dirty="0" err="1"/>
              <a:t>Fm</a:t>
            </a:r>
            <a:r>
              <a:rPr lang="en-US" dirty="0"/>
              <a:t>)</a:t>
            </a:r>
          </a:p>
          <a:p>
            <a:r>
              <a:rPr lang="en-US" dirty="0"/>
              <a:t>Lets apply the fissile rule to U (2 × Z – N)</a:t>
            </a:r>
          </a:p>
          <a:p>
            <a:pPr lvl="1"/>
            <a:r>
              <a:rPr lang="en-US" dirty="0"/>
              <a:t>(A-Z) = 2 Z – (43 ± 2)</a:t>
            </a:r>
          </a:p>
          <a:p>
            <a:pPr lvl="1"/>
            <a:r>
              <a:rPr lang="en-US" dirty="0"/>
              <a:t>(A-Z) = 2 × 92 – [41, 42, 43, 44, 45] = [143, 142, 141, 140, 139] neutrons</a:t>
            </a:r>
          </a:p>
          <a:p>
            <a:pPr lvl="1"/>
            <a:r>
              <a:rPr lang="en-US" dirty="0"/>
              <a:t>So, U-231 through U-235 should be fissile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5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E1AA-A8B3-934C-AA3E-AB210A52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only four fissile nuclides that are practical for nuclear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97F08-3D1B-7742-90B5-CDEF7B90D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U-235</a:t>
            </a:r>
          </a:p>
          <a:p>
            <a:pPr lvl="1"/>
            <a:r>
              <a:rPr lang="en-US" dirty="0"/>
              <a:t>Naturally occurs in uranium in small amounts (0.7%). Can be enriched</a:t>
            </a:r>
          </a:p>
          <a:p>
            <a:r>
              <a:rPr lang="en-US" dirty="0"/>
              <a:t>Pu-239</a:t>
            </a:r>
          </a:p>
          <a:p>
            <a:pPr lvl="1"/>
            <a:r>
              <a:rPr lang="en-US" dirty="0"/>
              <a:t>Bred from U-238 by neutron capture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Pu-241</a:t>
            </a:r>
          </a:p>
          <a:p>
            <a:pPr lvl="1"/>
            <a:r>
              <a:rPr lang="en-US" dirty="0"/>
              <a:t>Bred from Pu-240 (which comes from Pu-239) by neutron capture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U-233</a:t>
            </a:r>
          </a:p>
          <a:p>
            <a:pPr lvl="1"/>
            <a:r>
              <a:rPr lang="en-US" dirty="0"/>
              <a:t>Bred from Th-232 by neutron capture</a:t>
            </a:r>
          </a:p>
          <a:p>
            <a:pPr lvl="1"/>
            <a:endParaRPr lang="en-US" dirty="0"/>
          </a:p>
        </p:txBody>
      </p:sp>
      <p:pic>
        <p:nvPicPr>
          <p:cNvPr id="4" name="Picture 3" descr="latex-image-1.pdf">
            <a:extLst>
              <a:ext uri="{FF2B5EF4-FFF2-40B4-BE49-F238E27FC236}">
                <a16:creationId xmlns:a16="http://schemas.microsoft.com/office/drawing/2014/main" id="{A037FF08-B88B-2246-BA6C-AC9872F70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932" y="3636378"/>
            <a:ext cx="3530600" cy="3048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888192FF-27E9-F440-B228-C0A7751C7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932" y="5889482"/>
            <a:ext cx="36195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50FA5-A7A0-3B44-91C3-AF362F95A0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8253" y="4812320"/>
            <a:ext cx="3487838" cy="4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5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pure uranium metal?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6205219" cy="278058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Pure uranium has three phases</a:t>
            </a:r>
          </a:p>
          <a:p>
            <a:pPr lvl="1"/>
            <a:r>
              <a:rPr lang="en-US" dirty="0"/>
              <a:t>α-phase is orthorhombic</a:t>
            </a:r>
          </a:p>
          <a:p>
            <a:pPr lvl="1"/>
            <a:r>
              <a:rPr lang="en-US" dirty="0"/>
              <a:t>β-phase is tetragonal</a:t>
            </a:r>
          </a:p>
          <a:p>
            <a:pPr lvl="1"/>
            <a:r>
              <a:rPr lang="en-US" dirty="0">
                <a:latin typeface="Symbol" pitchFamily="2" charset="2"/>
              </a:rPr>
              <a:t>g</a:t>
            </a:r>
            <a:r>
              <a:rPr lang="en-US" dirty="0"/>
              <a:t>-phase is body-centered cubic</a:t>
            </a:r>
          </a:p>
          <a:p>
            <a:pPr lvl="1"/>
            <a:r>
              <a:rPr lang="en-US" dirty="0"/>
              <a:t>During thermal cycling, pure uranium</a:t>
            </a:r>
            <a:br>
              <a:rPr lang="en-US" dirty="0"/>
            </a:br>
            <a:r>
              <a:rPr lang="en-US" dirty="0"/>
              <a:t>dramatically swells</a:t>
            </a:r>
          </a:p>
          <a:p>
            <a:pPr lvl="1"/>
            <a:r>
              <a:rPr lang="en-US" dirty="0"/>
              <a:t>Alpha U has both anisotropic thermal expansion and anisotropic irradiation growth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52" y="4941079"/>
            <a:ext cx="3558468" cy="1542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299" y="4699859"/>
            <a:ext cx="1586296" cy="1433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950" y="4772033"/>
            <a:ext cx="2117720" cy="1476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F4AB2-CDCB-BC45-AFE3-BE52D99D84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174" y="2038129"/>
            <a:ext cx="3415123" cy="2622072"/>
          </a:xfrm>
          <a:prstGeom prst="rect">
            <a:avLst/>
          </a:prstGeom>
        </p:spPr>
      </p:pic>
      <p:pic>
        <p:nvPicPr>
          <p:cNvPr id="14" name="Picture 13" descr="C:\Users\beeler\Desktop\work\e_d_pic.tif">
            <a:extLst>
              <a:ext uri="{FF2B5EF4-FFF2-40B4-BE49-F238E27FC236}">
                <a16:creationId xmlns:a16="http://schemas.microsoft.com/office/drawing/2014/main" id="{232D1464-92D3-644E-AD03-9506C438973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729"/>
          <a:stretch/>
        </p:blipFill>
        <p:spPr bwMode="auto">
          <a:xfrm>
            <a:off x="10522025" y="4729829"/>
            <a:ext cx="1360730" cy="1373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334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0BB5-5691-CF40-BD95-A569CE25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8FEC6-7C37-DF41-A129-E173911D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Mixed oxide (MOX) </a:t>
            </a:r>
          </a:p>
          <a:p>
            <a:pPr lvl="1"/>
            <a:r>
              <a:rPr lang="en-US" dirty="0"/>
              <a:t>Accident tolerant/Advanced Technology Fuel (ATF)</a:t>
            </a:r>
          </a:p>
          <a:p>
            <a:r>
              <a:rPr lang="en-US" dirty="0"/>
              <a:t>UZr – Sodium Cooled Fast Reactors</a:t>
            </a:r>
          </a:p>
          <a:p>
            <a:r>
              <a:rPr lang="en-US" dirty="0"/>
              <a:t>UMo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856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6BCD-4C48-634B-A3CC-DCF053FE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1EEF-B4FF-3444-8B4E-4658FE737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38800" cy="3965670"/>
          </a:xfrm>
        </p:spPr>
        <p:txBody>
          <a:bodyPr/>
          <a:lstStyle/>
          <a:p>
            <a:r>
              <a:rPr lang="en-US" dirty="0"/>
              <a:t>Safety:</a:t>
            </a:r>
          </a:p>
          <a:p>
            <a:pPr lvl="1"/>
            <a:r>
              <a:rPr lang="en-US" dirty="0"/>
              <a:t>Stable and predictable behavior</a:t>
            </a:r>
          </a:p>
          <a:p>
            <a:pPr lvl="1"/>
            <a:r>
              <a:rPr lang="en-US" dirty="0"/>
              <a:t>No melting, no phase changes under transients that lead to deleterious behavior</a:t>
            </a:r>
          </a:p>
          <a:p>
            <a:r>
              <a:rPr lang="en-US" dirty="0"/>
              <a:t>Uranium density</a:t>
            </a:r>
          </a:p>
          <a:p>
            <a:r>
              <a:rPr lang="en-US" dirty="0"/>
              <a:t>Mechanical integrity</a:t>
            </a:r>
          </a:p>
          <a:p>
            <a:r>
              <a:rPr lang="en-US" dirty="0"/>
              <a:t>Cladding interactions</a:t>
            </a:r>
          </a:p>
          <a:p>
            <a:r>
              <a:rPr lang="en-US" dirty="0"/>
              <a:t>Swelling and fission gas release</a:t>
            </a:r>
          </a:p>
          <a:p>
            <a:r>
              <a:rPr lang="en-US" dirty="0"/>
              <a:t>Operating temperatures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20EDF-05D4-5445-80AC-0996A955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25" y="2160495"/>
            <a:ext cx="4265728" cy="37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03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4975" cy="3965670"/>
          </a:xfrm>
        </p:spPr>
        <p:txBody>
          <a:bodyPr/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616AF-2E96-A343-87E8-F4B8BBDA81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2332" y="4757862"/>
            <a:ext cx="2089375" cy="1773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B8D0A-B1D0-4147-A314-55627D32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74" y="5139524"/>
            <a:ext cx="2089280" cy="1328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FA8D8-9AA2-E243-BA0B-33B5E4A773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5487" y="4712893"/>
            <a:ext cx="1819967" cy="196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507C7-20AA-0542-BFC5-2919B231CC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2028" y="2082800"/>
            <a:ext cx="3665937" cy="249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78929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</TotalTime>
  <Words>1513</Words>
  <Application>Microsoft Macintosh PowerPoint</Application>
  <PresentationFormat>Widescreen</PresentationFormat>
  <Paragraphs>258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ＭＳ Ｐゴシック</vt:lpstr>
      <vt:lpstr>Arial</vt:lpstr>
      <vt:lpstr>Calibri</vt:lpstr>
      <vt:lpstr>Symbol</vt:lpstr>
      <vt:lpstr>NCStateU-horizontal-left-logo</vt:lpstr>
      <vt:lpstr>Fuel Types</vt:lpstr>
      <vt:lpstr>Fuel is the Heat Source</vt:lpstr>
      <vt:lpstr>Fuel is limited to select elements</vt:lpstr>
      <vt:lpstr>Potential fuel candidates</vt:lpstr>
      <vt:lpstr>There are only four fissile nuclides that are practical for nuclear fuel</vt:lpstr>
      <vt:lpstr>Why not use pure uranium metal?</vt:lpstr>
      <vt:lpstr>Fuel Types and Associated Reactor Types</vt:lpstr>
      <vt:lpstr>Fuel Considerations</vt:lpstr>
      <vt:lpstr>Uranium Dioxide (UO2)</vt:lpstr>
      <vt:lpstr>Uranium Dioxide (UO2)</vt:lpstr>
      <vt:lpstr>Uranium Dioxide (UO2)</vt:lpstr>
      <vt:lpstr>Uranium Dioxide (UO2)</vt:lpstr>
      <vt:lpstr>Mixed Oxides (MOX)</vt:lpstr>
      <vt:lpstr>Accident Tolerant Fuel/Advanced Technology Fuel</vt:lpstr>
      <vt:lpstr>Accident Tolerant Fuel/Advanced Technology Fuel</vt:lpstr>
      <vt:lpstr>Uranium-Zirconium (UZr)</vt:lpstr>
      <vt:lpstr>Uranium-Zirconium (UZr)</vt:lpstr>
      <vt:lpstr>Uranium-Zirconium (UZr)</vt:lpstr>
      <vt:lpstr>Uranium-Molybdenum (UMo)</vt:lpstr>
      <vt:lpstr>Uranium-Molybdenum (UMo)</vt:lpstr>
      <vt:lpstr>UC/UCO TRISO Fuels</vt:lpstr>
      <vt:lpstr>UC/UCO TRISO Fuels</vt:lpstr>
      <vt:lpstr>UC/UCO TRISO Fuels</vt:lpstr>
      <vt:lpstr>UC/UCO TRISO Fuels</vt:lpstr>
      <vt:lpstr>UN – Lead Cooled Reactors</vt:lpstr>
      <vt:lpstr>Unique Fuel Designs</vt:lpstr>
      <vt:lpstr>Unique Fuel Designs</vt:lpstr>
      <vt:lpstr>Fuel Summary Table</vt:lpstr>
      <vt:lpstr>Fuel Types Summary</vt:lpstr>
      <vt:lpstr>Questions/Comments/Summary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Beeler</cp:lastModifiedBy>
  <cp:revision>21</cp:revision>
  <dcterms:created xsi:type="dcterms:W3CDTF">2019-12-09T16:44:02Z</dcterms:created>
  <dcterms:modified xsi:type="dcterms:W3CDTF">2020-01-08T17:15:08Z</dcterms:modified>
</cp:coreProperties>
</file>